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6858000" cy="9144000" type="letter"/>
  <p:notesSz cx="7019925" cy="93059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4EE32"/>
    <a:srgbClr val="DE1234"/>
    <a:srgbClr val="CD2354"/>
    <a:srgbClr val="AF41AC"/>
    <a:srgbClr val="6F6090"/>
    <a:srgbClr val="18982D"/>
    <a:srgbClr val="F6A004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3" autoAdjust="0"/>
    <p:restoredTop sz="86375" autoAdjust="0"/>
  </p:normalViewPr>
  <p:slideViewPr>
    <p:cSldViewPr snapToGrid="0">
      <p:cViewPr varScale="1">
        <p:scale>
          <a:sx n="72" d="100"/>
          <a:sy n="72" d="100"/>
        </p:scale>
        <p:origin x="2436" y="60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296B8600-8AD9-4F2E-B538-B0EA6F53040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1650" cy="4667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261" tIns="46629" rIns="93261" bIns="46629" numCol="1" anchor="t" anchorCtr="0" compatLnSpc="1">
            <a:prstTxWarp prst="textNoShape">
              <a:avLst/>
            </a:prstTxWarp>
          </a:bodyPr>
          <a:lstStyle>
            <a:lvl1pPr defTabSz="932097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4593C108-1D74-46F8-9EB4-8421489342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6688" y="0"/>
            <a:ext cx="3041650" cy="4667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261" tIns="46629" rIns="93261" bIns="46629" numCol="1" anchor="t" anchorCtr="0" compatLnSpc="1">
            <a:prstTxWarp prst="textNoShape">
              <a:avLst/>
            </a:prstTxWarp>
          </a:bodyPr>
          <a:lstStyle>
            <a:lvl1pPr algn="r" defTabSz="932097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3F84665C-1B89-4345-BE30-7B97095EDC63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7613"/>
            <a:ext cx="3041650" cy="4667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261" tIns="46629" rIns="93261" bIns="46629" numCol="1" anchor="b" anchorCtr="0" compatLnSpc="1">
            <a:prstTxWarp prst="textNoShape">
              <a:avLst/>
            </a:prstTxWarp>
          </a:bodyPr>
          <a:lstStyle>
            <a:lvl1pPr defTabSz="932097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7786B62D-0241-4DB5-850F-512E55E1CAF6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6688" y="8837613"/>
            <a:ext cx="3041650" cy="4667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261" tIns="46629" rIns="93261" bIns="46629" numCol="1" anchor="b" anchorCtr="0" compatLnSpc="1">
            <a:prstTxWarp prst="textNoShape">
              <a:avLst/>
            </a:prstTxWarp>
          </a:bodyPr>
          <a:lstStyle>
            <a:lvl1pPr algn="r" defTabSz="931490" eaLnBrk="1" hangingPunct="1">
              <a:defRPr sz="1200"/>
            </a:lvl1pPr>
          </a:lstStyle>
          <a:p>
            <a:pPr>
              <a:defRPr/>
            </a:pPr>
            <a:fld id="{6DBCDD11-2AD4-4104-ADFF-3E5D720A88C0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0414EFC6-0AC9-45E3-8B43-319688989E1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1650" cy="4667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261" tIns="46629" rIns="93261" bIns="46629" numCol="1" anchor="t" anchorCtr="0" compatLnSpc="1">
            <a:prstTxWarp prst="textNoShape">
              <a:avLst/>
            </a:prstTxWarp>
          </a:bodyPr>
          <a:lstStyle>
            <a:lvl1pPr defTabSz="932097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1EAB3AC6-4DBB-4344-B4C1-678EB238930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76688" y="0"/>
            <a:ext cx="3041650" cy="4667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261" tIns="46629" rIns="93261" bIns="46629" numCol="1" anchor="t" anchorCtr="0" compatLnSpc="1">
            <a:prstTxWarp prst="textNoShape">
              <a:avLst/>
            </a:prstTxWarp>
          </a:bodyPr>
          <a:lstStyle>
            <a:lvl1pPr algn="r" defTabSz="932097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A133C86F-F413-4BC5-B5BC-D55A888221F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200275" y="696913"/>
            <a:ext cx="2619375" cy="34909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5" name="Rectangle 5">
            <a:extLst>
              <a:ext uri="{FF2B5EF4-FFF2-40B4-BE49-F238E27FC236}">
                <a16:creationId xmlns:a16="http://schemas.microsoft.com/office/drawing/2014/main" id="{91712A64-7BA1-4CBA-A0A6-B3DDAEB7E0C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3263" y="4421188"/>
            <a:ext cx="5613400" cy="41878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261" tIns="46629" rIns="93261" bIns="4662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10246" name="Rectangle 6">
            <a:extLst>
              <a:ext uri="{FF2B5EF4-FFF2-40B4-BE49-F238E27FC236}">
                <a16:creationId xmlns:a16="http://schemas.microsoft.com/office/drawing/2014/main" id="{D0D9C8AB-3A27-45F0-B9F5-53E4D2FD068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7613"/>
            <a:ext cx="3041650" cy="4667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261" tIns="46629" rIns="93261" bIns="46629" numCol="1" anchor="b" anchorCtr="0" compatLnSpc="1">
            <a:prstTxWarp prst="textNoShape">
              <a:avLst/>
            </a:prstTxWarp>
          </a:bodyPr>
          <a:lstStyle>
            <a:lvl1pPr defTabSz="932097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47" name="Rectangle 7">
            <a:extLst>
              <a:ext uri="{FF2B5EF4-FFF2-40B4-BE49-F238E27FC236}">
                <a16:creationId xmlns:a16="http://schemas.microsoft.com/office/drawing/2014/main" id="{D44C88F2-0C76-4CD9-B068-9F72E02EEA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6688" y="8837613"/>
            <a:ext cx="3041650" cy="4667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261" tIns="46629" rIns="93261" bIns="46629" numCol="1" anchor="b" anchorCtr="0" compatLnSpc="1">
            <a:prstTxWarp prst="textNoShape">
              <a:avLst/>
            </a:prstTxWarp>
          </a:bodyPr>
          <a:lstStyle>
            <a:lvl1pPr algn="r" defTabSz="931490" eaLnBrk="1" hangingPunct="1">
              <a:defRPr sz="1200"/>
            </a:lvl1pPr>
          </a:lstStyle>
          <a:p>
            <a:pPr>
              <a:defRPr/>
            </a:pPr>
            <a:fld id="{C4B07D20-CF56-40E5-8421-2F671F84D7F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9D1BC6EB-E88D-478F-A382-D923F1FAAE9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35013" indent="-280988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31888" indent="-223838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85913" indent="-223838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38350" indent="-223838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95550" indent="-223838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52750" indent="-223838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09950" indent="-223838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67150" indent="-223838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05B94E5-290B-43B9-9ED4-4C9A3010DFF2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dirty="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C2B4C234-2DED-460E-8C68-17BF0D6C003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176C3FA2-3DE3-4807-9F99-38067AA26F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306EBEA-407D-4AC8-804E-F9202C69929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6329206-2193-4196-8D6A-A75F8B03DB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9590E32-BD51-482C-BFCC-2AAEF253FC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0CC11A-B5D8-48CF-BB7E-E767DE664DA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23776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BA8BE83-DC32-4300-BB4A-D09700AA6F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476C882-B4B9-4448-A693-F18F3EBE1EC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4D9E912-6153-4F3D-87F7-98C1F24939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466C45-CBAF-4887-B048-772A4C3F307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04044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5125"/>
            <a:ext cx="1543050" cy="78025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5125"/>
            <a:ext cx="4476750" cy="78025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C50EA72-76F8-4B1D-A830-64066CB1FF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D26CA5F-ADEE-4B8D-A69E-EFF6CD1CA4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602D856-30D4-4B5F-9FAB-47F99F23E3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BCB122-1102-4EB2-8B35-D3CE64F78ED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47218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789A38B-A3E0-4E3F-AB34-AA8BA57C27F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9D49D87-8323-40FA-86C3-57D13AE440C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87A8094-D620-44A1-B053-27CF33A0353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E3C1A0-147B-4B0D-B481-F584F974314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56414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A99B79D-D095-46CA-8ADB-D715F9EBB0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EB885CA-375D-41E7-B70E-205BD83313F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DA84A24-7DEA-4BF7-939C-232DD1550BB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561BB2-D109-4C6C-B833-045BB15476A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63024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00A40E6-55E7-4BA9-8011-D48A0458C54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0C54840-D434-4515-91AC-7C7B4E4FA41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817E9AA-FF8F-46B8-96B0-821AB05D91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13DE47-4C88-4AD8-A150-75DD461F9284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18168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54DB708-E3DB-482A-894F-63C375AB46C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E5C61EC-95C6-413C-B65F-CA9D9D36309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15EE7E2-2187-4DA0-9B0B-4DF92A39E82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30E087-B941-4569-B9E3-666FC882AA4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57306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B3FDC6B-DE19-4DF0-B663-E4E6A522A59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81F3901-C69C-4532-AF45-546377545F5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3B7A221-EE35-462E-A75B-7B6FFDA701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FE6509-69F2-4995-8648-FD94B1CF846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67825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5F1D101-7625-45F6-BD04-28F396EB72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45B4395-5972-4C6D-A804-8109DD26F9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5A5F781-1784-40C8-9343-5EEBAE66D84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60A2F6-0A44-4F5D-9BD4-3C338A2F4D8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71544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482DF8E-322B-4D0B-90B9-C6CD7000421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74817FE-49F6-4C49-9617-464591F2BD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CC37021-05CF-4BED-98EC-DAAA2191D7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ACBF26-B959-4AAC-ABA2-CF4BE35627A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00552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B67CBBC-2FD2-4823-AB22-2172E1150F9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74CFD00-0C59-4AAD-8034-D6B70040909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356E80E-7F9F-474D-9201-5D414620C5A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5A4E37-AF3C-45CC-8477-C52072D91D4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25034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FCD696FD-28AA-4AAA-987D-50A9BEB97C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5125"/>
            <a:ext cx="6172200" cy="1525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634" tIns="34317" rIns="68634" bIns="3431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3B01DE3-3C11-4BD4-BA97-EE7FEB71A3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634" tIns="34317" rIns="68634" bIns="343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275FCEA-8B3F-4604-8E84-E69B11AA279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68634" tIns="34317" rIns="68634" bIns="34317" numCol="1" anchor="t" anchorCtr="0" compatLnSpc="1">
            <a:prstTxWarp prst="textNoShape">
              <a:avLst/>
            </a:prstTxWarp>
          </a:bodyPr>
          <a:lstStyle>
            <a:lvl1pPr defTabSz="685800" eaLnBrk="1" hangingPunct="1">
              <a:defRPr sz="1100">
                <a:latin typeface="Arial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5BDE20A-888A-4F1A-8518-B435B0BDA4A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68634" tIns="34317" rIns="68634" bIns="34317" numCol="1" anchor="t" anchorCtr="0" compatLnSpc="1">
            <a:prstTxWarp prst="textNoShape">
              <a:avLst/>
            </a:prstTxWarp>
          </a:bodyPr>
          <a:lstStyle>
            <a:lvl1pPr algn="ctr" defTabSz="685800" eaLnBrk="1" hangingPunct="1">
              <a:defRPr sz="1100">
                <a:latin typeface="Arial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B87D2CF-275A-4F88-8BF9-6CDE20B5147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438"/>
            <a:ext cx="1600200" cy="635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68634" tIns="34317" rIns="68634" bIns="34317" numCol="1" anchor="t" anchorCtr="0" compatLnSpc="1">
            <a:prstTxWarp prst="textNoShape">
              <a:avLst/>
            </a:prstTxWarp>
          </a:bodyPr>
          <a:lstStyle>
            <a:lvl1pPr algn="r" defTabSz="685800" eaLnBrk="1" hangingPunct="1">
              <a:defRPr sz="1100"/>
            </a:lvl1pPr>
          </a:lstStyle>
          <a:p>
            <a:pPr>
              <a:defRPr/>
            </a:pPr>
            <a:fld id="{A03BADB5-0B8B-4320-A2C7-C6FD61A8CBC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858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+mj-lt"/>
          <a:ea typeface="+mj-ea"/>
          <a:cs typeface="+mj-cs"/>
        </a:defRPr>
      </a:lvl1pPr>
      <a:lvl2pPr algn="ctr" defTabSz="6858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2pPr>
      <a:lvl3pPr algn="ctr" defTabSz="6858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3pPr>
      <a:lvl4pPr algn="ctr" defTabSz="6858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4pPr>
      <a:lvl5pPr algn="ctr" defTabSz="6858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5pPr>
      <a:lvl6pPr marL="457200" algn="ctr" defTabSz="685800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6pPr>
      <a:lvl7pPr marL="914400" algn="ctr" defTabSz="685800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7pPr>
      <a:lvl8pPr marL="1371600" algn="ctr" defTabSz="685800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8pPr>
      <a:lvl9pPr marL="1828800" algn="ctr" defTabSz="685800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9pPr>
    </p:titleStyle>
    <p:bodyStyle>
      <a:lvl1pPr marL="257175" indent="-257175" algn="l" defTabSz="685800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0" fontAlgn="base" hangingPunct="0"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+mn-lt"/>
        </a:defRPr>
      </a:lvl2pPr>
      <a:lvl3pPr marL="858838" indent="-173038" algn="l" defTabSz="685800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201738" indent="-171450" algn="l" defTabSz="685800" rtl="0" eaLnBrk="0" fontAlgn="base" hangingPunct="0"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+mn-lt"/>
        </a:defRPr>
      </a:lvl4pPr>
      <a:lvl5pPr marL="1544638" indent="-171450" algn="l" defTabSz="685800" rtl="0" eaLnBrk="0" fontAlgn="base" hangingPunct="0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5pPr>
      <a:lvl6pPr marL="2001838" indent="-171450" algn="l" defTabSz="685800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6pPr>
      <a:lvl7pPr marL="2459038" indent="-171450" algn="l" defTabSz="685800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7pPr>
      <a:lvl8pPr marL="2916238" indent="-171450" algn="l" defTabSz="685800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8pPr>
      <a:lvl9pPr marL="3373438" indent="-171450" algn="l" defTabSz="685800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Oval 3">
            <a:extLst>
              <a:ext uri="{FF2B5EF4-FFF2-40B4-BE49-F238E27FC236}">
                <a16:creationId xmlns:a16="http://schemas.microsoft.com/office/drawing/2014/main" id="{14B991BE-EAD2-40ED-921B-E2E84A7113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0413" y="2059129"/>
            <a:ext cx="2968625" cy="1508125"/>
          </a:xfrm>
          <a:prstGeom prst="ellipse">
            <a:avLst/>
          </a:prstGeom>
          <a:solidFill>
            <a:srgbClr val="94EE32">
              <a:alpha val="6901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defTabSz="6858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68580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6858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685800">
              <a:spcBef>
                <a:spcPct val="20000"/>
              </a:spcBef>
              <a:buChar char="–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685800">
              <a:spcBef>
                <a:spcPct val="20000"/>
              </a:spcBef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 dirty="0"/>
          </a:p>
        </p:txBody>
      </p:sp>
      <p:sp>
        <p:nvSpPr>
          <p:cNvPr id="4099" name="WordArt 7">
            <a:extLst>
              <a:ext uri="{FF2B5EF4-FFF2-40B4-BE49-F238E27FC236}">
                <a16:creationId xmlns:a16="http://schemas.microsoft.com/office/drawing/2014/main" id="{726A47C5-7BEB-45BC-A089-DA997C0AFE6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29693" y="1276294"/>
            <a:ext cx="5792209" cy="528878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b="1" kern="10" spc="280" dirty="0">
                <a:latin typeface="Arial Black" panose="020B0A04020102020204" pitchFamily="34" charset="0"/>
                <a:cs typeface="Arial" panose="020B0604020202020204" pitchFamily="34" charset="0"/>
              </a:rPr>
              <a:t>E-Waste Collection Event</a:t>
            </a:r>
          </a:p>
        </p:txBody>
      </p:sp>
      <p:sp>
        <p:nvSpPr>
          <p:cNvPr id="4100" name="Oval 5">
            <a:extLst>
              <a:ext uri="{FF2B5EF4-FFF2-40B4-BE49-F238E27FC236}">
                <a16:creationId xmlns:a16="http://schemas.microsoft.com/office/drawing/2014/main" id="{8737188C-14EE-4FF3-ACB1-9914C7B5F0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928688" y="-23813"/>
            <a:ext cx="5076825" cy="2016126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427" tIns="45713" rIns="91427" bIns="45713" anchor="ctr"/>
          <a:lstStyle>
            <a:lvl1pPr defTabSz="6858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 defTabSz="68580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8838" indent="-173038" defTabSz="6858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1738" indent="-171450" defTabSz="685800">
              <a:spcBef>
                <a:spcPct val="20000"/>
              </a:spcBef>
              <a:buChar char="–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4638" indent="-171450" defTabSz="685800">
              <a:spcBef>
                <a:spcPct val="20000"/>
              </a:spcBef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001838" indent="-17145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459038" indent="-17145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916238" indent="-17145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373438" indent="-17145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400" dirty="0"/>
          </a:p>
        </p:txBody>
      </p:sp>
      <p:sp>
        <p:nvSpPr>
          <p:cNvPr id="3" name="Rectangle 2" descr="Saturday May 22nd, 2021 7AM-2PM">
            <a:extLst>
              <a:ext uri="{FF2B5EF4-FFF2-40B4-BE49-F238E27FC236}">
                <a16:creationId xmlns:a16="http://schemas.microsoft.com/office/drawing/2014/main" id="{8A64FE11-E6B1-47C0-963F-0B1B95C5FDBC}"/>
              </a:ext>
            </a:extLst>
          </p:cNvPr>
          <p:cNvSpPr/>
          <p:nvPr/>
        </p:nvSpPr>
        <p:spPr>
          <a:xfrm>
            <a:off x="3372123" y="2120693"/>
            <a:ext cx="2825204" cy="138499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8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Saturday</a:t>
            </a:r>
          </a:p>
          <a:p>
            <a:pPr algn="ctr">
              <a:defRPr/>
            </a:pPr>
            <a:r>
              <a:rPr lang="en-US" sz="28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May 22nd, 2021</a:t>
            </a:r>
          </a:p>
          <a:p>
            <a:pPr algn="ctr">
              <a:defRPr/>
            </a:pPr>
            <a:r>
              <a:rPr lang="en-US" sz="28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7AM-2PM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9DB631CC-3189-4B6B-A9D7-88ED2105ADE9}"/>
              </a:ext>
            </a:extLst>
          </p:cNvPr>
          <p:cNvSpPr txBox="1"/>
          <p:nvPr/>
        </p:nvSpPr>
        <p:spPr>
          <a:xfrm>
            <a:off x="242128" y="2105584"/>
            <a:ext cx="2852123" cy="1600438"/>
          </a:xfrm>
          <a:prstGeom prst="rect">
            <a:avLst/>
          </a:prstGeom>
          <a:solidFill>
            <a:srgbClr val="FF0000">
              <a:alpha val="79000"/>
            </a:srgbClr>
          </a:soli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b="1" u="sng" dirty="0">
                <a:solidFill>
                  <a:srgbClr val="000000"/>
                </a:solidFill>
                <a:latin typeface="Arial Black" panose="020B0A04020102020204" pitchFamily="34" charset="0"/>
              </a:rPr>
              <a:t>SAFETY GUIDELINES: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1200" b="1" dirty="0">
                <a:solidFill>
                  <a:srgbClr val="000000"/>
                </a:solidFill>
                <a:latin typeface="Arial Black" panose="020B0A04020102020204" pitchFamily="34" charset="0"/>
              </a:rPr>
              <a:t>Face masks worn by Customers &amp; Staff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1200" b="1" dirty="0">
                <a:solidFill>
                  <a:srgbClr val="000000"/>
                </a:solidFill>
                <a:latin typeface="Arial Black" panose="020B0A04020102020204" pitchFamily="34" charset="0"/>
              </a:rPr>
              <a:t>Customers stay in vehicles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1200" b="1" dirty="0">
                <a:solidFill>
                  <a:srgbClr val="000000"/>
                </a:solidFill>
                <a:latin typeface="Arial Black" panose="020B0A04020102020204" pitchFamily="34" charset="0"/>
              </a:rPr>
              <a:t>Social Distancing rules apply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1200" b="1" dirty="0">
                <a:solidFill>
                  <a:srgbClr val="000000"/>
                </a:solidFill>
                <a:latin typeface="Arial Black" panose="020B0A04020102020204" pitchFamily="34" charset="0"/>
              </a:rPr>
              <a:t>Vehicle windows down when possible</a:t>
            </a:r>
          </a:p>
        </p:txBody>
      </p:sp>
      <p:sp>
        <p:nvSpPr>
          <p:cNvPr id="4107" name="Text Box 161">
            <a:extLst>
              <a:ext uri="{FF2B5EF4-FFF2-40B4-BE49-F238E27FC236}">
                <a16:creationId xmlns:a16="http://schemas.microsoft.com/office/drawing/2014/main" id="{B43D3FF9-D60B-4FCE-ADFA-B4E07F86A0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5535" y="3851417"/>
            <a:ext cx="4553176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u="sng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Electronics waste </a:t>
            </a:r>
            <a:r>
              <a:rPr lang="en-US" altLang="en-US" sz="1800" b="1" u="sng" dirty="0">
                <a:latin typeface="Arial Black" panose="020B0A04020102020204" pitchFamily="34" charset="0"/>
              </a:rPr>
              <a:t>includes: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Arial Black" panose="020B0A04020102020204" pitchFamily="34" charset="0"/>
              </a:rPr>
              <a:t>Computers, hard drives, printers TV’s, monitors, VCR’s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Arial Black" panose="020B0A04020102020204" pitchFamily="34" charset="0"/>
              </a:rPr>
              <a:t>Stereos, CD players, CD’s &amp; DVD’s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Arial Black" panose="020B0A04020102020204" pitchFamily="34" charset="0"/>
              </a:rPr>
              <a:t>Copiers, fax machines, cellphones</a:t>
            </a:r>
          </a:p>
        </p:txBody>
      </p:sp>
      <p:sp>
        <p:nvSpPr>
          <p:cNvPr id="4101" name="WordArt 70">
            <a:extLst>
              <a:ext uri="{FF2B5EF4-FFF2-40B4-BE49-F238E27FC236}">
                <a16:creationId xmlns:a16="http://schemas.microsoft.com/office/drawing/2014/main" id="{87C8BE65-8002-458A-B3F1-F8994FA1232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030286" y="5371376"/>
            <a:ext cx="4410075" cy="16192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1000" i="1" kern="10" dirty="0">
                <a:latin typeface="Arial Black" panose="020B0A04020102020204" pitchFamily="34" charset="0"/>
              </a:rPr>
              <a:t>UP TO 5 UNITS PER VEHICLE AT NO CHARGE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AC44A1F-D92B-46EE-9148-1CA5CFD16522}"/>
              </a:ext>
            </a:extLst>
          </p:cNvPr>
          <p:cNvSpPr txBox="1"/>
          <p:nvPr/>
        </p:nvSpPr>
        <p:spPr>
          <a:xfrm>
            <a:off x="119063" y="5797890"/>
            <a:ext cx="6102839" cy="738664"/>
          </a:xfrm>
          <a:prstGeom prst="rect">
            <a:avLst/>
          </a:prstGeom>
          <a:noFill/>
          <a:ln w="38100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endParaRPr lang="en-US" b="1" dirty="0">
              <a:latin typeface="Arial" charset="0"/>
            </a:endParaRPr>
          </a:p>
          <a:p>
            <a:pPr algn="ctr" eaLnBrk="1" hangingPunct="1">
              <a:defRPr/>
            </a:pPr>
            <a:r>
              <a:rPr lang="en-US" b="1" dirty="0">
                <a:latin typeface="Arial" charset="0"/>
              </a:rPr>
              <a:t>Location: The Sussex County MUA Solid Waste/Recycling Facility</a:t>
            </a:r>
          </a:p>
          <a:p>
            <a:pPr algn="ctr" eaLnBrk="1" hangingPunct="1">
              <a:defRPr/>
            </a:pPr>
            <a:r>
              <a:rPr lang="en-US" b="1" dirty="0">
                <a:latin typeface="Arial" charset="0"/>
              </a:rPr>
              <a:t>34 State Route 94, Lafayette</a:t>
            </a:r>
          </a:p>
        </p:txBody>
      </p:sp>
      <p:sp>
        <p:nvSpPr>
          <p:cNvPr id="2218" name="Text Box 170">
            <a:extLst>
              <a:ext uri="{FF2B5EF4-FFF2-40B4-BE49-F238E27FC236}">
                <a16:creationId xmlns:a16="http://schemas.microsoft.com/office/drawing/2014/main" id="{34776587-7D87-451B-B3BD-4E9284E7B3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71462" y="6710703"/>
            <a:ext cx="3506787" cy="695325"/>
          </a:xfrm>
          <a:prstGeom prst="rect">
            <a:avLst/>
          </a:prstGeom>
          <a:noFill/>
          <a:ln>
            <a:noFill/>
          </a:ln>
          <a:effectLst/>
        </p:spPr>
        <p:txBody>
          <a:bodyPr lIns="91427" tIns="45713" rIns="91427" bIns="45713">
            <a:spAutoFit/>
          </a:bodyPr>
          <a:lstStyle>
            <a:lvl1pPr defTabSz="685800">
              <a:defRPr>
                <a:solidFill>
                  <a:schemeClr val="tx1"/>
                </a:solidFill>
                <a:latin typeface="Arial" charset="0"/>
              </a:defRPr>
            </a:lvl1pPr>
            <a:lvl2pPr defTabSz="685800">
              <a:defRPr>
                <a:solidFill>
                  <a:schemeClr val="tx1"/>
                </a:solidFill>
                <a:latin typeface="Arial" charset="0"/>
              </a:defRPr>
            </a:lvl2pPr>
            <a:lvl3pPr defTabSz="685800">
              <a:defRPr>
                <a:solidFill>
                  <a:schemeClr val="tx1"/>
                </a:solidFill>
                <a:latin typeface="Arial" charset="0"/>
              </a:defRPr>
            </a:lvl3pPr>
            <a:lvl4pPr defTabSz="685800">
              <a:defRPr>
                <a:solidFill>
                  <a:schemeClr val="tx1"/>
                </a:solidFill>
                <a:latin typeface="Arial" charset="0"/>
              </a:defRPr>
            </a:lvl4pPr>
            <a:lvl5pPr defTabSz="685800">
              <a:defRPr>
                <a:solidFill>
                  <a:schemeClr val="tx1"/>
                </a:solidFill>
                <a:latin typeface="Arial" charset="0"/>
              </a:defRPr>
            </a:lvl5pPr>
            <a:lvl6pPr defTabSz="685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685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685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685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altLang="en-US" b="1" dirty="0">
                <a:latin typeface="Arial Rounded MT Bold" pitchFamily="34" charset="0"/>
              </a:rPr>
              <a:t>      </a:t>
            </a:r>
            <a:r>
              <a:rPr lang="en-US" altLang="en-US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</a:rPr>
              <a:t>For more information:</a:t>
            </a:r>
          </a:p>
          <a:p>
            <a:pPr algn="ctr" eaLnBrk="1" hangingPunct="1">
              <a:lnSpc>
                <a:spcPct val="30000"/>
              </a:lnSpc>
              <a:spcBef>
                <a:spcPct val="50000"/>
              </a:spcBef>
              <a:defRPr/>
            </a:pPr>
            <a:r>
              <a:rPr lang="en-US" altLang="en-US" sz="1800" b="1" i="1" dirty="0">
                <a:latin typeface="Arial Rounded MT Bold" pitchFamily="34" charset="0"/>
              </a:rPr>
              <a:t>973-579-6998</a:t>
            </a:r>
          </a:p>
          <a:p>
            <a:pPr algn="ctr" eaLnBrk="1" hangingPunct="1">
              <a:lnSpc>
                <a:spcPct val="30000"/>
              </a:lnSpc>
              <a:spcBef>
                <a:spcPct val="50000"/>
              </a:spcBef>
              <a:defRPr/>
            </a:pPr>
            <a:r>
              <a:rPr lang="en-US" altLang="en-US" b="1" i="1" u="sng" dirty="0">
                <a:latin typeface="Arial Rounded MT Bold" pitchFamily="34" charset="0"/>
              </a:rPr>
              <a:t>www.scmua.org</a:t>
            </a:r>
          </a:p>
        </p:txBody>
      </p:sp>
      <p:sp>
        <p:nvSpPr>
          <p:cNvPr id="4110" name="WordArt 177">
            <a:extLst>
              <a:ext uri="{FF2B5EF4-FFF2-40B4-BE49-F238E27FC236}">
                <a16:creationId xmlns:a16="http://schemas.microsoft.com/office/drawing/2014/main" id="{F7ED8957-A31E-4B47-BCE0-D20BF8610B7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289300" y="6643829"/>
            <a:ext cx="2244725" cy="709613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60634"/>
              </a:avLst>
            </a:prstTxWarp>
          </a:bodyPr>
          <a:lstStyle/>
          <a:p>
            <a:pPr algn="ctr"/>
            <a:r>
              <a:rPr lang="en-US" sz="1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 panose="020B0A04020102020204" pitchFamily="34" charset="0"/>
              </a:rPr>
              <a:t>No Appliances Please!</a:t>
            </a:r>
          </a:p>
        </p:txBody>
      </p:sp>
      <p:sp>
        <p:nvSpPr>
          <p:cNvPr id="4108" name="Text Box 162">
            <a:extLst>
              <a:ext uri="{FF2B5EF4-FFF2-40B4-BE49-F238E27FC236}">
                <a16:creationId xmlns:a16="http://schemas.microsoft.com/office/drawing/2014/main" id="{54F9233C-3338-4CC3-AF27-F93EB3C9ED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050" y="7499350"/>
            <a:ext cx="617855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6858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 defTabSz="68580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8838" indent="-173038" defTabSz="6858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1738" indent="-171450" defTabSz="685800">
              <a:spcBef>
                <a:spcPct val="20000"/>
              </a:spcBef>
              <a:buChar char="–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4638" indent="-171450" defTabSz="685800">
              <a:spcBef>
                <a:spcPct val="20000"/>
              </a:spcBef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001838" indent="-17145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459038" indent="-17145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916238" indent="-17145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373438" indent="-17145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900" dirty="0"/>
              <a:t>***</a:t>
            </a:r>
            <a:r>
              <a:rPr lang="en-US" altLang="en-US" sz="900" b="1" i="1" dirty="0"/>
              <a:t>Residents/Businesses are responsible for prior removal of data from hard drives &amp; other storage media***</a:t>
            </a:r>
          </a:p>
        </p:txBody>
      </p:sp>
      <p:sp>
        <p:nvSpPr>
          <p:cNvPr id="4103" name="Text Box 80">
            <a:extLst>
              <a:ext uri="{FF2B5EF4-FFF2-40B4-BE49-F238E27FC236}">
                <a16:creationId xmlns:a16="http://schemas.microsoft.com/office/drawing/2014/main" id="{232AF311-E38E-4E29-9C4B-0F953DBED9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128" y="7820168"/>
            <a:ext cx="6026910" cy="405353"/>
          </a:xfrm>
          <a:prstGeom prst="rect">
            <a:avLst/>
          </a:prstGeom>
          <a:solidFill>
            <a:srgbClr val="00B0F0">
              <a:alpha val="46000"/>
            </a:srgbClr>
          </a:solidFill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  <a:effectLst/>
        </p:spPr>
        <p:txBody>
          <a:bodyPr wrap="square" lIns="91427" tIns="45713" rIns="91427" bIns="45713">
            <a:spAutoFit/>
          </a:bodyPr>
          <a:lstStyle>
            <a:lvl1pPr defTabSz="6858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 defTabSz="68580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8838" indent="-173038" defTabSz="6858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1738" indent="-171450" defTabSz="685800">
              <a:spcBef>
                <a:spcPct val="20000"/>
              </a:spcBef>
              <a:buChar char="–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4638" indent="-171450" defTabSz="685800">
              <a:spcBef>
                <a:spcPct val="20000"/>
              </a:spcBef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001838" indent="-17145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459038" indent="-17145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916238" indent="-17145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373438" indent="-17145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Tx/>
              <a:buNone/>
              <a:defRPr/>
            </a:pPr>
            <a:r>
              <a:rPr lang="en-US" altLang="en-US" sz="1300" b="1" dirty="0"/>
              <a:t>SUSSEX COUNTY schools &amp; agencies – Schedule drop-off appointment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Tx/>
              <a:buNone/>
              <a:defRPr/>
            </a:pPr>
            <a:r>
              <a:rPr lang="en-US" altLang="en-US" sz="1300" b="1" dirty="0"/>
              <a:t>Call Dawn Latincsics @ 973-579-6998 Ext 107 or </a:t>
            </a:r>
            <a:r>
              <a:rPr lang="en-US" altLang="en-US" sz="1300" b="1" u="sng" dirty="0"/>
              <a:t>dlatincsics@scmua.org</a:t>
            </a:r>
          </a:p>
        </p:txBody>
      </p:sp>
      <p:sp>
        <p:nvSpPr>
          <p:cNvPr id="4111" name="Text Box 183">
            <a:extLst>
              <a:ext uri="{FF2B5EF4-FFF2-40B4-BE49-F238E27FC236}">
                <a16:creationId xmlns:a16="http://schemas.microsoft.com/office/drawing/2014/main" id="{D650D8B8-5101-493F-ABEB-8E39904C52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7550" y="8412163"/>
            <a:ext cx="2849563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/>
              <a:t>SCMUA Vendor for this event is: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latin typeface="Times New Roman" panose="02020603050405020304" pitchFamily="18" charset="0"/>
              </a:rPr>
              <a:t>Electronic Recyclers International, Inc.</a:t>
            </a:r>
            <a:r>
              <a:rPr lang="en-US" altLang="en-US" sz="1200" b="1" baseline="30000" dirty="0">
                <a:latin typeface="Times New Roman" panose="02020603050405020304" pitchFamily="18" charset="0"/>
              </a:rPr>
              <a:t>®</a:t>
            </a:r>
            <a:br>
              <a:rPr lang="en-US" altLang="en-US" sz="1200" b="1" dirty="0">
                <a:latin typeface="Times New Roman" panose="02020603050405020304" pitchFamily="18" charset="0"/>
              </a:rPr>
            </a:br>
            <a:r>
              <a:rPr lang="en-US" altLang="en-US" sz="1200" b="1" dirty="0">
                <a:latin typeface="Times New Roman" panose="02020603050405020304" pitchFamily="18" charset="0"/>
              </a:rPr>
              <a:t>1-800-ERI-DIRECT (374-3473)</a:t>
            </a:r>
            <a:endParaRPr lang="en-US" altLang="en-US" sz="1200" dirty="0"/>
          </a:p>
        </p:txBody>
      </p:sp>
      <p:sp>
        <p:nvSpPr>
          <p:cNvPr id="4102" name="AutoShape 91">
            <a:extLst>
              <a:ext uri="{FF2B5EF4-FFF2-40B4-BE49-F238E27FC236}">
                <a16:creationId xmlns:a16="http://schemas.microsoft.com/office/drawing/2014/main" id="{022B755F-35EC-4FF2-AB9D-C91291F43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063" y="200025"/>
            <a:ext cx="6275387" cy="8440738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defTabSz="6858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 defTabSz="68580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8838" indent="-173038" defTabSz="6858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1738" indent="-171450" defTabSz="685800">
              <a:spcBef>
                <a:spcPct val="20000"/>
              </a:spcBef>
              <a:buChar char="–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4638" indent="-171450" defTabSz="685800">
              <a:spcBef>
                <a:spcPct val="20000"/>
              </a:spcBef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001838" indent="-17145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459038" indent="-17145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916238" indent="-17145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373438" indent="-17145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400" dirty="0"/>
          </a:p>
        </p:txBody>
      </p:sp>
      <p:pic>
        <p:nvPicPr>
          <p:cNvPr id="4106" name="Picture 159" descr="SCMUA ccc">
            <a:extLst>
              <a:ext uri="{FF2B5EF4-FFF2-40B4-BE49-F238E27FC236}">
                <a16:creationId xmlns:a16="http://schemas.microsoft.com/office/drawing/2014/main" id="{0E4B369D-C6B4-4A88-998C-E5D4104C42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4278" y="202259"/>
            <a:ext cx="1722093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6858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6858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1272</TotalTime>
  <Words>162</Words>
  <Application>Microsoft Office PowerPoint</Application>
  <PresentationFormat>Letter Paper (8.5x11 in)</PresentationFormat>
  <Paragraphs>27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Arial Rounded MT Bold</vt:lpstr>
      <vt:lpstr>Times New Roman</vt:lpstr>
      <vt:lpstr>Default Design</vt:lpstr>
      <vt:lpstr>PowerPoint Presentation</vt:lpstr>
    </vt:vector>
  </TitlesOfParts>
  <Company>SCMUA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Laptop</dc:creator>
  <cp:lastModifiedBy>Dawn Latincsics</cp:lastModifiedBy>
  <cp:revision>104</cp:revision>
  <cp:lastPrinted>2021-04-23T16:26:28Z</cp:lastPrinted>
  <dcterms:created xsi:type="dcterms:W3CDTF">2007-07-10T14:51:01Z</dcterms:created>
  <dcterms:modified xsi:type="dcterms:W3CDTF">2021-04-26T14:10:53Z</dcterms:modified>
</cp:coreProperties>
</file>